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"/>
  </p:notesMasterIdLst>
  <p:sldIdLst>
    <p:sldId id="256" r:id="rId3"/>
  </p:sldIdLst>
  <p:sldSz cx="32399288" cy="43200638"/>
  <p:notesSz cx="7099300" cy="10234613"/>
  <p:embeddedFontLst>
    <p:embeddedFont>
      <p:font typeface="Tahoma" panose="020B0604030504040204" pitchFamily="3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unWloqhxhoeYD+Xc2hn10veg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F27027-C53A-442D-AD44-D340223923B3}">
  <a:tblStyle styleId="{51F27027-C53A-442D-AD44-D340223923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3890" autoAdjust="0"/>
  </p:normalViewPr>
  <p:slideViewPr>
    <p:cSldViewPr snapToGrid="0">
      <p:cViewPr varScale="1">
        <p:scale>
          <a:sx n="17" d="100"/>
          <a:sy n="17" d="100"/>
        </p:scale>
        <p:origin x="2880" y="13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11375" y="768350"/>
            <a:ext cx="287655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2558944" y="25446377"/>
            <a:ext cx="27539395" cy="78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2558944" y="16783749"/>
            <a:ext cx="27539395" cy="866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2429947" y="12301683"/>
            <a:ext cx="27539395" cy="84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4859893" y="22440332"/>
            <a:ext cx="22679502" cy="1012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ctr"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Times New Roman"/>
              <a:buNone/>
              <a:defRPr/>
            </a:lvl1pPr>
            <a:lvl2pPr lvl="1" algn="ctr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None/>
              <a:defRPr/>
            </a:lvl2pPr>
            <a:lvl3pPr lvl="2" algn="ctr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Times New Roman"/>
              <a:buNone/>
              <a:defRPr/>
            </a:lvl3pPr>
            <a:lvl4pPr lvl="3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None/>
              <a:defRPr/>
            </a:lvl4pPr>
            <a:lvl5pPr lvl="4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None/>
              <a:defRPr/>
            </a:lvl8pPr>
            <a:lvl9pPr lvl="8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 rot="5400000">
            <a:off x="10688185" y="15916862"/>
            <a:ext cx="31680468" cy="688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 rot="5400000">
            <a:off x="-3155012" y="9102511"/>
            <a:ext cx="31680468" cy="2051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 rot="5400000">
            <a:off x="3239293" y="11667332"/>
            <a:ext cx="25920700" cy="2754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350860" y="27720411"/>
            <a:ext cx="19439573" cy="327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>
            <a:spLocks noGrp="1"/>
          </p:cNvSpPr>
          <p:nvPr>
            <p:ph type="pic" idx="2"/>
          </p:nvPr>
        </p:nvSpPr>
        <p:spPr>
          <a:xfrm>
            <a:off x="6350860" y="3538553"/>
            <a:ext cx="19439573" cy="2376035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350860" y="30993459"/>
            <a:ext cx="19439573" cy="464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619965" y="1576524"/>
            <a:ext cx="10658766" cy="67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2667222" y="1576524"/>
            <a:ext cx="18112101" cy="3379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  <a:defRPr sz="29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–"/>
              <a:defRPr sz="25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sz="22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1619965" y="8286123"/>
            <a:ext cx="10658766" cy="2708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1619965" y="1585525"/>
            <a:ext cx="29159359" cy="660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1619965" y="8863632"/>
            <a:ext cx="14315685" cy="369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1619965" y="12558186"/>
            <a:ext cx="14315685" cy="2281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sz="2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3"/>
          </p:nvPr>
        </p:nvSpPr>
        <p:spPr>
          <a:xfrm>
            <a:off x="16459139" y="8863632"/>
            <a:ext cx="14320185" cy="369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 sz="22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4"/>
          </p:nvPr>
        </p:nvSpPr>
        <p:spPr>
          <a:xfrm>
            <a:off x="16459139" y="12558186"/>
            <a:ext cx="14320185" cy="2281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sz="2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2428448" y="11437669"/>
            <a:ext cx="13699198" cy="237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  <a:defRPr sz="25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16271642" y="11437669"/>
            <a:ext cx="13699200" cy="237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  <a:defRPr sz="25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–"/>
              <a:defRPr sz="22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marR="0" lvl="0" indent="-1295400" algn="l" rtl="0"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Times New Roman"/>
              <a:buChar char="•"/>
              <a:defRPr sz="16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149350" algn="l" rtl="0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Char char="–"/>
              <a:defRPr sz="1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2235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Times New Roman"/>
              <a:buChar char="•"/>
              <a:defRPr sz="1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Char char="–"/>
              <a:defRPr sz="10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Char char="»"/>
              <a:defRPr sz="10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1537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998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457200" marR="0" lvl="0" indent="-1295400" algn="l" rtl="0"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Times New Roman"/>
              <a:buChar char="•"/>
              <a:defRPr sz="16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149350" algn="l" rtl="0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Char char="–"/>
              <a:defRPr sz="1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2235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Times New Roman"/>
              <a:buChar char="•"/>
              <a:defRPr sz="1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Char char="–"/>
              <a:defRPr sz="10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Times New Roman"/>
              <a:buChar char="»"/>
              <a:defRPr sz="10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95286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499"/>
              <a:buFont typeface="Times New Roman"/>
              <a:buChar char="»"/>
              <a:defRPr sz="104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2428875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11069637" y="39360475"/>
            <a:ext cx="102600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23217187" y="39360475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450" tIns="240225" rIns="480450" bIns="2402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2112962" y="8840787"/>
            <a:ext cx="28800425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50" tIns="38975" rIns="77950" bIns="38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ahoma"/>
              <a:buNone/>
            </a:pP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Fulana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 Silva</a:t>
            </a:r>
            <a:r>
              <a:rPr lang="en-US" sz="3500" b="1" i="0" u="none" strike="noStrike" cap="none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(Autor,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instituição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que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está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vinculado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ahoma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Fulano da Silva</a:t>
            </a:r>
            <a:r>
              <a:rPr lang="en-US" sz="3500" b="1" i="0" u="none" strike="noStrike" cap="none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Coautor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instituição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que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está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vinculado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ahoma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fulano@gmail.com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5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fulana@gmail.com</a:t>
            </a:r>
            <a:r>
              <a:rPr lang="en-US" sz="35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000"/>
              <a:buFont typeface="Tahoma"/>
              <a:buNone/>
            </a:pP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(Se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houver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financiamento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indicar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órgão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fomento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neste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000" b="1" i="0" u="none" strike="noStrike" cap="none" dirty="0" err="1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espaço</a:t>
            </a:r>
            <a:r>
              <a:rPr lang="en-US" sz="3000" b="1" i="0" u="none" strike="noStrike" cap="none" dirty="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. Ex.: PIBIC FACEPE 2022/2023).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ahoma"/>
              <a:buNone/>
            </a:pP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Fonte Arial,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Tamanho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35,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Maiúsculo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Minúsculo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Cor preta,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Centralizado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Deverá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conter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no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máximo</a:t>
            </a:r>
            <a:r>
              <a:rPr lang="en-US" sz="3500" b="1" i="1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8 </a:t>
            </a:r>
            <a:r>
              <a:rPr lang="en-US" sz="3500" b="1" i="1" u="none" strike="noStrike" cap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autores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10920412" y="13689916"/>
            <a:ext cx="2370137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6140112" y="13914437"/>
            <a:ext cx="7559675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ahoma"/>
              <a:buNone/>
            </a:pPr>
            <a:r>
              <a:rPr lang="en-US" sz="29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5959137" y="33436829"/>
            <a:ext cx="13441362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112962" y="5889625"/>
            <a:ext cx="28800425" cy="20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Arial"/>
              <a:buNone/>
            </a:pPr>
            <a:r>
              <a:rPr lang="en-US" sz="85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Fonte Arial, Negrito, </a:t>
            </a:r>
            <a:r>
              <a:rPr lang="en-US" sz="4000" b="1" i="1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Maiúsculo</a:t>
            </a:r>
            <a:r>
              <a:rPr lang="en-US" sz="40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i="1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40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86, Cor </a:t>
            </a:r>
            <a:r>
              <a:rPr lang="en-US" sz="4000" b="1" i="1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preta</a:t>
            </a:r>
            <a:r>
              <a:rPr lang="en-US" sz="40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i="1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Centralizado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1416730" y="13658166"/>
            <a:ext cx="1281588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AutoNum type="arabicPeriod"/>
            </a:pPr>
            <a:r>
              <a:rPr lang="en-US" sz="4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  <a:p>
            <a:pPr marL="4000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(Fonte Arial, Negrito,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45,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Maiúsculo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 Cor preta)</a:t>
            </a:r>
            <a:endParaRPr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18492787" y="27556729"/>
            <a:ext cx="1180782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CONCLUSÃO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(Fonte Arial, Tamanho, 45, Maiúsculo e Cor preta)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8491200" y="32274779"/>
            <a:ext cx="11591925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None/>
            </a:pP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(Fonte Arial, Negrito, </a:t>
            </a:r>
            <a:r>
              <a:rPr lang="en-US" sz="3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Tamanho</a:t>
            </a: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45, </a:t>
            </a:r>
            <a:r>
              <a:rPr lang="en-US" sz="3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Maiúsculo</a:t>
            </a: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e Cor preta)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785937" y="29933216"/>
            <a:ext cx="12599987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</a:pPr>
            <a:r>
              <a:rPr lang="en-US" sz="45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RESULTADOS E DISCUSSÃO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None/>
            </a:pP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(Fonte Arial, Negrito, </a:t>
            </a:r>
            <a:r>
              <a:rPr lang="en-US" sz="3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Tamanho</a:t>
            </a: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45, </a:t>
            </a:r>
            <a:r>
              <a:rPr lang="en-US" sz="3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Maiúsculo</a:t>
            </a: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e Cor </a:t>
            </a:r>
            <a:r>
              <a:rPr lang="en-US" sz="3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preta</a:t>
            </a:r>
            <a:r>
              <a:rPr lang="en-US" sz="3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8241844" y="34817954"/>
            <a:ext cx="4894262" cy="362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ser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colocado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Nas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legendas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colocar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32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preta. Veja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en-US" sz="3000" b="1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09" name="Google Shape;109;p1"/>
          <p:cNvSpPr txBox="1"/>
          <p:nvPr/>
        </p:nvSpPr>
        <p:spPr>
          <a:xfrm>
            <a:off x="4289217" y="39985602"/>
            <a:ext cx="220392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OBS.: As </a:t>
            </a:r>
            <a:r>
              <a:rPr lang="en-US" sz="4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margens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superior e inferior, </a:t>
            </a:r>
            <a:r>
              <a:rPr lang="en-US" sz="4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esquerda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4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direita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deverão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ser de 4 cm.</a:t>
            </a:r>
            <a:endParaRPr dirty="0"/>
          </a:p>
        </p:txBody>
      </p:sp>
      <p:sp>
        <p:nvSpPr>
          <p:cNvPr id="110" name="Google Shape;110;p1"/>
          <p:cNvSpPr txBox="1"/>
          <p:nvPr/>
        </p:nvSpPr>
        <p:spPr>
          <a:xfrm>
            <a:off x="6767512" y="12723812"/>
            <a:ext cx="19492912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Tahoma"/>
              <a:buNone/>
            </a:pP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OBS.: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Texto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abaixo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duas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colunas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de 33,5cm e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espaçamento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entre as </a:t>
            </a:r>
            <a:r>
              <a:rPr lang="en-US" sz="3500" b="1" i="1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mesmas</a:t>
            </a:r>
            <a:r>
              <a:rPr lang="en-US" sz="3500" b="1" i="1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de 5cm.</a:t>
            </a:r>
            <a:endParaRPr dirty="0"/>
          </a:p>
        </p:txBody>
      </p:sp>
      <p:sp>
        <p:nvSpPr>
          <p:cNvPr id="111" name="Google Shape;111;p1"/>
          <p:cNvSpPr txBox="1"/>
          <p:nvPr/>
        </p:nvSpPr>
        <p:spPr>
          <a:xfrm>
            <a:off x="18570575" y="33538429"/>
            <a:ext cx="11518900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Fonte Arial, tamanho 36, alinhamento justificado e Cor preta.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1665287" y="14909116"/>
            <a:ext cx="12673012" cy="746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descreve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banner,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portanto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simples,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extenso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sobrenome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vírgula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itálico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42 .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Após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email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instituição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vinculados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permitido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máximo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5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cinco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48 arial,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forma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resumida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endParaRPr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1879600" y="24269016"/>
            <a:ext cx="126746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amostra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 for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técnicos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coleta de dados,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período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Material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Bibliográficas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 36,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com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caixa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alta.</a:t>
            </a:r>
            <a:endParaRPr dirty="0"/>
          </a:p>
        </p:txBody>
      </p:sp>
      <p:sp>
        <p:nvSpPr>
          <p:cNvPr id="114" name="Google Shape;114;p1"/>
          <p:cNvSpPr txBox="1"/>
          <p:nvPr/>
        </p:nvSpPr>
        <p:spPr>
          <a:xfrm>
            <a:off x="1736725" y="23549879"/>
            <a:ext cx="1427956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rPr lang="en-US" sz="45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MATERIAIS E MÉTODOS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808162" y="31461979"/>
            <a:ext cx="12817475" cy="28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responder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seja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possível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ilustrar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acerca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intitulados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36.</a:t>
            </a:r>
            <a:endParaRPr dirty="0"/>
          </a:p>
        </p:txBody>
      </p:sp>
      <p:sp>
        <p:nvSpPr>
          <p:cNvPr id="116" name="Google Shape;116;p1"/>
          <p:cNvSpPr txBox="1"/>
          <p:nvPr/>
        </p:nvSpPr>
        <p:spPr>
          <a:xfrm>
            <a:off x="2112962" y="4965700"/>
            <a:ext cx="2880042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pôsteres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deverão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120 cm de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altura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e 90 cm de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largura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impressos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lona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com boa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acabamento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serem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pendurados</a:t>
            </a:r>
            <a:r>
              <a:rPr lang="en-US" sz="3200" b="0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18" name="Google Shape;118;p1"/>
          <p:cNvSpPr txBox="1"/>
          <p:nvPr/>
        </p:nvSpPr>
        <p:spPr>
          <a:xfrm>
            <a:off x="18348325" y="13847079"/>
            <a:ext cx="11952287" cy="10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 1 -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umidade, poder calorífico e lignina para os resíduos 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18491200" y="34840179"/>
            <a:ext cx="11591925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BEZERRA, F. H. R.; FREIRE, G. S.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Geomorfologia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Nordeste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panorama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solos. Recife: Ed.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Universitária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UFPE, 2014.</a:t>
            </a:r>
            <a:endParaRPr lang="en-US" sz="3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COSTA, F. R. da; LIMA, E. R. de.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mudanças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climáticas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erosivos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Nordeste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In: SILVA, E. C. da; LIMA, E. R. de (Orgs.). Geografia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debates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contemporâneos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Salvador: EDUFBA, 2018. p. 119-136.</a:t>
            </a:r>
            <a:endParaRPr dirty="0"/>
          </a:p>
        </p:txBody>
      </p:sp>
      <p:sp>
        <p:nvSpPr>
          <p:cNvPr id="120" name="Google Shape;120;p1"/>
          <p:cNvSpPr txBox="1"/>
          <p:nvPr/>
        </p:nvSpPr>
        <p:spPr>
          <a:xfrm>
            <a:off x="18421350" y="19271566"/>
            <a:ext cx="11950700" cy="84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ilustrações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gráficas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fotográficas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3...). Legenda,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símbolos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escalas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gráficas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ilustração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adequado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legibilidade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reduções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posicionam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acima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mesma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precedidos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36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trinta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seis). Nas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posicionadas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acima</a:t>
            </a: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delas,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36  (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trinta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seis).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Nos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evidenciando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maneira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assertiva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questionamentos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graphicFrame>
        <p:nvGraphicFramePr>
          <p:cNvPr id="121" name="Google Shape;121;p1"/>
          <p:cNvGraphicFramePr/>
          <p:nvPr>
            <p:extLst>
              <p:ext uri="{D42A27DB-BD31-4B8C-83A1-F6EECF244321}">
                <p14:modId xmlns:p14="http://schemas.microsoft.com/office/powerpoint/2010/main" val="3550298406"/>
              </p:ext>
            </p:extLst>
          </p:nvPr>
        </p:nvGraphicFramePr>
        <p:xfrm>
          <a:off x="18492787" y="15069454"/>
          <a:ext cx="11809375" cy="3426115"/>
        </p:xfrm>
        <a:graphic>
          <a:graphicData uri="http://schemas.openxmlformats.org/drawingml/2006/table">
            <a:tbl>
              <a:tblPr>
                <a:noFill/>
                <a:tableStyleId>{51F27027-C53A-442D-AD44-D340223923B3}</a:tableStyleId>
              </a:tblPr>
              <a:tblGrid>
                <a:gridCol w="529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1425" marR="91425" marT="45725" marB="45725" anchor="b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xxxxx</a:t>
                      </a:r>
                      <a:endParaRPr/>
                    </a:p>
                  </a:txBody>
                  <a:tcPr marL="91425" marR="91425" marT="45725" marB="45725" anchor="b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xxxxx</a:t>
                      </a:r>
                      <a:endParaRPr/>
                    </a:p>
                  </a:txBody>
                  <a:tcPr marL="91425" marR="91425" marT="45725" marB="45725" anchor="b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Umidade</a:t>
                      </a:r>
                      <a:r>
                        <a:rPr lang="en-US" sz="3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(%)</a:t>
                      </a:r>
                      <a:endParaRPr dirty="0"/>
                    </a:p>
                  </a:txBody>
                  <a:tcPr marL="91425" marR="91425" marT="45725" marB="45725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dirty="0"/>
                    </a:p>
                  </a:txBody>
                  <a:tcPr marL="91425" marR="91425" marT="45725" marB="45725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25" marR="91425" marT="45725" marB="45725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Poder Calorífico (kcal/kg) </a:t>
                      </a:r>
                      <a:endParaRPr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3991</a:t>
                      </a:r>
                      <a:endParaRPr/>
                    </a:p>
                  </a:txBody>
                  <a:tcPr marL="91425" marR="914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4630</a:t>
                      </a:r>
                      <a:endParaRPr/>
                    </a:p>
                  </a:txBody>
                  <a:tcPr marL="91425" marR="914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Porcentagem x (%)</a:t>
                      </a:r>
                      <a:endParaRPr/>
                    </a:p>
                  </a:txBody>
                  <a:tcPr marL="91425" marR="91425" marT="45725" marB="457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25" marR="91425" marT="45725" marB="457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31,2</a:t>
                      </a:r>
                      <a:endParaRPr dirty="0"/>
                    </a:p>
                  </a:txBody>
                  <a:tcPr marL="91425" marR="91425" marT="45725" marB="45725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" name="Google Shape;122;p1"/>
          <p:cNvSpPr txBox="1"/>
          <p:nvPr/>
        </p:nvSpPr>
        <p:spPr>
          <a:xfrm>
            <a:off x="18610262" y="28653691"/>
            <a:ext cx="11518900" cy="362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75" tIns="41025" rIns="82075" bIns="41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conclusão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 breve e responder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às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questões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correspondentes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aos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objetivos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Caso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seja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necessário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pode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apresentado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recomendações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sugestões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para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trabalhos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futuros</a:t>
            </a:r>
            <a:r>
              <a:rPr lang="en-US" sz="4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3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Fonte Arial, </a:t>
            </a:r>
            <a:r>
              <a:rPr lang="en-US" sz="3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36, </a:t>
            </a:r>
            <a:r>
              <a:rPr lang="en-US" sz="3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3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3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 Cor </a:t>
            </a:r>
            <a:r>
              <a:rPr lang="en-US" sz="30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preta</a:t>
            </a:r>
            <a:r>
              <a:rPr lang="en-US" sz="3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23" name="Google Shape;123;p1"/>
          <p:cNvSpPr txBox="1"/>
          <p:nvPr/>
        </p:nvSpPr>
        <p:spPr>
          <a:xfrm>
            <a:off x="2064881" y="34427429"/>
            <a:ext cx="6781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1 -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 de figura</a:t>
            </a:r>
            <a:endParaRPr/>
          </a:p>
        </p:txBody>
      </p:sp>
      <p:pic>
        <p:nvPicPr>
          <p:cNvPr id="124" name="Google Shape;124;p1" descr="Deserto com montanhas ao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381" y="34987816"/>
            <a:ext cx="49657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18411825" y="18444479"/>
            <a:ext cx="4267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(2023).</a:t>
            </a:r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2166257" y="38902591"/>
            <a:ext cx="5270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(2023).</a:t>
            </a:r>
            <a:endParaRPr dirty="0"/>
          </a:p>
        </p:txBody>
      </p:sp>
      <p:pic>
        <p:nvPicPr>
          <p:cNvPr id="4" name="Imagem 3" descr="Placa vermelha com letras brancas&#10;&#10;O conteúdo gerado por IA pode estar incorreto.">
            <a:extLst>
              <a:ext uri="{FF2B5EF4-FFF2-40B4-BE49-F238E27FC236}">
                <a16:creationId xmlns:a16="http://schemas.microsoft.com/office/drawing/2014/main" id="{9F78FF1F-8AA3-6C7C-60D9-141BADA37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779" y="168275"/>
            <a:ext cx="17250715" cy="4905671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389D7B6-E0AE-7C11-97E4-AD89B6218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6450" y="21447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F7F485-8D92-DCB2-AF4D-648CA0821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94482"/>
            <a:ext cx="32399288" cy="20277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859</Words>
  <Application>Microsoft Office PowerPoint</Application>
  <PresentationFormat>Personalizar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Tahoma</vt:lpstr>
      <vt:lpstr>Calibri</vt:lpstr>
      <vt:lpstr>Estrutura padrão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Jeronimo</dc:creator>
  <cp:lastModifiedBy>JEFFERSON DA COSTA SILVA</cp:lastModifiedBy>
  <cp:revision>8</cp:revision>
  <dcterms:created xsi:type="dcterms:W3CDTF">2003-06-01T18:10:39Z</dcterms:created>
  <dcterms:modified xsi:type="dcterms:W3CDTF">2025-09-09T18:52:17Z</dcterms:modified>
</cp:coreProperties>
</file>